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60" r:id="rId4"/>
    <p:sldId id="263" r:id="rId5"/>
    <p:sldId id="262" r:id="rId6"/>
    <p:sldId id="264" r:id="rId7"/>
    <p:sldId id="266" r:id="rId8"/>
    <p:sldId id="261" r:id="rId9"/>
    <p:sldId id="269" r:id="rId10"/>
    <p:sldId id="270" r:id="rId11"/>
    <p:sldId id="271" r:id="rId12"/>
    <p:sldId id="272" r:id="rId13"/>
    <p:sldId id="267" r:id="rId14"/>
  </p:sldIdLst>
  <p:sldSz cx="10399713" cy="7218363"/>
  <p:notesSz cx="6858000" cy="9144000"/>
  <p:defaultTextStyle>
    <a:defPPr>
      <a:defRPr lang="ru-RU"/>
    </a:defPPr>
    <a:lvl1pPr marL="0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3331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06663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09994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13326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16657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19989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23320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26652" algn="l" defTabSz="1006663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A1D00"/>
    <a:srgbClr val="F7EEE5"/>
    <a:srgbClr val="EEDCCA"/>
    <a:srgbClr val="FFDC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80" d="100"/>
          <a:sy n="80" d="100"/>
        </p:scale>
        <p:origin x="-2166" y="-660"/>
      </p:cViewPr>
      <p:guideLst>
        <p:guide orient="horz" pos="2274"/>
        <p:guide pos="327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107F1C-42B6-41D5-AFDE-D916032392B0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60438" y="685800"/>
            <a:ext cx="4937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6A942F-45A4-4748-8598-24CD6B52602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25987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79979" y="2242372"/>
            <a:ext cx="8839756" cy="154726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59957" y="4090406"/>
            <a:ext cx="7279799" cy="184469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3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6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9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33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66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99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66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9" y="3969"/>
            <a:ext cx="10397496" cy="721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52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8393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539792" y="289070"/>
            <a:ext cx="2339935" cy="615900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19986" y="289070"/>
            <a:ext cx="6846478" cy="61590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55241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6504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1506" y="4638467"/>
            <a:ext cx="8839756" cy="1433647"/>
          </a:xfrm>
        </p:spPr>
        <p:txBody>
          <a:bodyPr anchor="t"/>
          <a:lstStyle>
            <a:lvl1pPr algn="l">
              <a:defRPr sz="44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21506" y="3059451"/>
            <a:ext cx="8839756" cy="1579016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33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0666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0999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20133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51665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3019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52332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402665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08211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9985" y="1684285"/>
            <a:ext cx="4593207" cy="476378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286521" y="1684285"/>
            <a:ext cx="4593207" cy="4763786"/>
          </a:xfrm>
        </p:spPr>
        <p:txBody>
          <a:bodyPr/>
          <a:lstStyle>
            <a:lvl1pPr>
              <a:defRPr sz="3100"/>
            </a:lvl1pPr>
            <a:lvl2pPr>
              <a:defRPr sz="26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7939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985" y="1615778"/>
            <a:ext cx="4595013" cy="67337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31" indent="0">
              <a:buNone/>
              <a:defRPr sz="2200" b="1"/>
            </a:lvl2pPr>
            <a:lvl3pPr marL="1006663" indent="0">
              <a:buNone/>
              <a:defRPr sz="2000" b="1"/>
            </a:lvl3pPr>
            <a:lvl4pPr marL="1509994" indent="0">
              <a:buNone/>
              <a:defRPr sz="1800" b="1"/>
            </a:lvl4pPr>
            <a:lvl5pPr marL="2013326" indent="0">
              <a:buNone/>
              <a:defRPr sz="1800" b="1"/>
            </a:lvl5pPr>
            <a:lvl6pPr marL="2516657" indent="0">
              <a:buNone/>
              <a:defRPr sz="1800" b="1"/>
            </a:lvl6pPr>
            <a:lvl7pPr marL="3019989" indent="0">
              <a:buNone/>
              <a:defRPr sz="1800" b="1"/>
            </a:lvl7pPr>
            <a:lvl8pPr marL="3523320" indent="0">
              <a:buNone/>
              <a:defRPr sz="1800" b="1"/>
            </a:lvl8pPr>
            <a:lvl9pPr marL="402665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19985" y="2289157"/>
            <a:ext cx="4595013" cy="415891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282910" y="1615778"/>
            <a:ext cx="4596818" cy="673379"/>
          </a:xfrm>
        </p:spPr>
        <p:txBody>
          <a:bodyPr anchor="b"/>
          <a:lstStyle>
            <a:lvl1pPr marL="0" indent="0">
              <a:buNone/>
              <a:defRPr sz="2600" b="1"/>
            </a:lvl1pPr>
            <a:lvl2pPr marL="503331" indent="0">
              <a:buNone/>
              <a:defRPr sz="2200" b="1"/>
            </a:lvl2pPr>
            <a:lvl3pPr marL="1006663" indent="0">
              <a:buNone/>
              <a:defRPr sz="2000" b="1"/>
            </a:lvl3pPr>
            <a:lvl4pPr marL="1509994" indent="0">
              <a:buNone/>
              <a:defRPr sz="1800" b="1"/>
            </a:lvl4pPr>
            <a:lvl5pPr marL="2013326" indent="0">
              <a:buNone/>
              <a:defRPr sz="1800" b="1"/>
            </a:lvl5pPr>
            <a:lvl6pPr marL="2516657" indent="0">
              <a:buNone/>
              <a:defRPr sz="1800" b="1"/>
            </a:lvl6pPr>
            <a:lvl7pPr marL="3019989" indent="0">
              <a:buNone/>
              <a:defRPr sz="1800" b="1"/>
            </a:lvl7pPr>
            <a:lvl8pPr marL="3523320" indent="0">
              <a:buNone/>
              <a:defRPr sz="1800" b="1"/>
            </a:lvl8pPr>
            <a:lvl9pPr marL="4026652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282910" y="2289157"/>
            <a:ext cx="4596818" cy="4158914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3895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3737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028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7398"/>
            <a:ext cx="3421434" cy="1223112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65999" y="287398"/>
            <a:ext cx="5813728" cy="6160673"/>
          </a:xfrm>
        </p:spPr>
        <p:txBody>
          <a:bodyPr/>
          <a:lstStyle>
            <a:lvl1pPr>
              <a:defRPr sz="3500"/>
            </a:lvl1pPr>
            <a:lvl2pPr>
              <a:defRPr sz="3100"/>
            </a:lvl2pPr>
            <a:lvl3pPr>
              <a:defRPr sz="26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19986" y="1510510"/>
            <a:ext cx="3421434" cy="4937561"/>
          </a:xfrm>
        </p:spPr>
        <p:txBody>
          <a:bodyPr/>
          <a:lstStyle>
            <a:lvl1pPr marL="0" indent="0">
              <a:buNone/>
              <a:defRPr sz="1500"/>
            </a:lvl1pPr>
            <a:lvl2pPr marL="503331" indent="0">
              <a:buNone/>
              <a:defRPr sz="1300"/>
            </a:lvl2pPr>
            <a:lvl3pPr marL="1006663" indent="0">
              <a:buNone/>
              <a:defRPr sz="1100"/>
            </a:lvl3pPr>
            <a:lvl4pPr marL="1509994" indent="0">
              <a:buNone/>
              <a:defRPr sz="1000"/>
            </a:lvl4pPr>
            <a:lvl5pPr marL="2013326" indent="0">
              <a:buNone/>
              <a:defRPr sz="1000"/>
            </a:lvl5pPr>
            <a:lvl6pPr marL="2516657" indent="0">
              <a:buNone/>
              <a:defRPr sz="1000"/>
            </a:lvl6pPr>
            <a:lvl7pPr marL="3019989" indent="0">
              <a:buNone/>
              <a:defRPr sz="1000"/>
            </a:lvl7pPr>
            <a:lvl8pPr marL="3523320" indent="0">
              <a:buNone/>
              <a:defRPr sz="1000"/>
            </a:lvl8pPr>
            <a:lvl9pPr marL="40266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6308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8416" y="5052854"/>
            <a:ext cx="6239828" cy="596518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038416" y="644974"/>
            <a:ext cx="6239828" cy="4331018"/>
          </a:xfrm>
        </p:spPr>
        <p:txBody>
          <a:bodyPr/>
          <a:lstStyle>
            <a:lvl1pPr marL="0" indent="0">
              <a:buNone/>
              <a:defRPr sz="3500"/>
            </a:lvl1pPr>
            <a:lvl2pPr marL="503331" indent="0">
              <a:buNone/>
              <a:defRPr sz="3100"/>
            </a:lvl2pPr>
            <a:lvl3pPr marL="1006663" indent="0">
              <a:buNone/>
              <a:defRPr sz="2600"/>
            </a:lvl3pPr>
            <a:lvl4pPr marL="1509994" indent="0">
              <a:buNone/>
              <a:defRPr sz="2200"/>
            </a:lvl4pPr>
            <a:lvl5pPr marL="2013326" indent="0">
              <a:buNone/>
              <a:defRPr sz="2200"/>
            </a:lvl5pPr>
            <a:lvl6pPr marL="2516657" indent="0">
              <a:buNone/>
              <a:defRPr sz="2200"/>
            </a:lvl6pPr>
            <a:lvl7pPr marL="3019989" indent="0">
              <a:buNone/>
              <a:defRPr sz="2200"/>
            </a:lvl7pPr>
            <a:lvl8pPr marL="3523320" indent="0">
              <a:buNone/>
              <a:defRPr sz="2200"/>
            </a:lvl8pPr>
            <a:lvl9pPr marL="4026652" indent="0">
              <a:buNone/>
              <a:defRPr sz="22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038416" y="5649372"/>
            <a:ext cx="6239828" cy="847155"/>
          </a:xfrm>
        </p:spPr>
        <p:txBody>
          <a:bodyPr/>
          <a:lstStyle>
            <a:lvl1pPr marL="0" indent="0">
              <a:buNone/>
              <a:defRPr sz="1500"/>
            </a:lvl1pPr>
            <a:lvl2pPr marL="503331" indent="0">
              <a:buNone/>
              <a:defRPr sz="1300"/>
            </a:lvl2pPr>
            <a:lvl3pPr marL="1006663" indent="0">
              <a:buNone/>
              <a:defRPr sz="1100"/>
            </a:lvl3pPr>
            <a:lvl4pPr marL="1509994" indent="0">
              <a:buNone/>
              <a:defRPr sz="1000"/>
            </a:lvl4pPr>
            <a:lvl5pPr marL="2013326" indent="0">
              <a:buNone/>
              <a:defRPr sz="1000"/>
            </a:lvl5pPr>
            <a:lvl6pPr marL="2516657" indent="0">
              <a:buNone/>
              <a:defRPr sz="1000"/>
            </a:lvl6pPr>
            <a:lvl7pPr marL="3019989" indent="0">
              <a:buNone/>
              <a:defRPr sz="1000"/>
            </a:lvl7pPr>
            <a:lvl8pPr marL="3523320" indent="0">
              <a:buNone/>
              <a:defRPr sz="1000"/>
            </a:lvl8pPr>
            <a:lvl9pPr marL="402665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2089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626819" y="-1523443"/>
            <a:ext cx="7136197" cy="1023501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9986" y="289069"/>
            <a:ext cx="9359742" cy="1203061"/>
          </a:xfrm>
          <a:prstGeom prst="rect">
            <a:avLst/>
          </a:prstGeom>
        </p:spPr>
        <p:txBody>
          <a:bodyPr vert="horz" lIns="100666" tIns="50333" rIns="100666" bIns="50333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19986" y="1684285"/>
            <a:ext cx="9359742" cy="4763786"/>
          </a:xfrm>
          <a:prstGeom prst="rect">
            <a:avLst/>
          </a:prstGeom>
        </p:spPr>
        <p:txBody>
          <a:bodyPr vert="horz" lIns="100666" tIns="50333" rIns="100666" bIns="50333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1344" y="6758673"/>
            <a:ext cx="2426600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5D8D79-4862-4765-AF6A-A713DF8F5B55}" type="datetimeFigureOut">
              <a:rPr lang="ru-RU" smtClean="0"/>
              <a:t>пн 28.03.22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553236" y="6690354"/>
            <a:ext cx="3293242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453128" y="6690354"/>
            <a:ext cx="2426600" cy="384311"/>
          </a:xfrm>
          <a:prstGeom prst="rect">
            <a:avLst/>
          </a:prstGeom>
        </p:spPr>
        <p:txBody>
          <a:bodyPr vert="horz" lIns="100666" tIns="50333" rIns="100666" bIns="50333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313F1F-FCD9-4A2B-BE49-AD0770C5647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 userDrawn="1"/>
        </p:nvSpPr>
        <p:spPr>
          <a:xfrm>
            <a:off x="1527448" y="13494"/>
            <a:ext cx="8352928" cy="7218364"/>
          </a:xfrm>
          <a:prstGeom prst="rect">
            <a:avLst/>
          </a:prstGeom>
          <a:solidFill>
            <a:srgbClr val="F7EE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66" tIns="50333" rIns="100666" bIns="50333" rtlCol="0" anchor="ctr"/>
          <a:lstStyle/>
          <a:p>
            <a:pPr algn="ctr"/>
            <a:r>
              <a:rPr lang="ru-RU" sz="16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.</a:t>
            </a:r>
            <a:endParaRPr lang="ru-RU" sz="1600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  <p:cxnSp>
        <p:nvCxnSpPr>
          <p:cNvPr id="10" name="Прямая соединительная линия 9"/>
          <p:cNvCxnSpPr/>
          <p:nvPr userDrawn="1"/>
        </p:nvCxnSpPr>
        <p:spPr>
          <a:xfrm flipV="1">
            <a:off x="1249305" y="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/>
          <p:cNvCxnSpPr/>
          <p:nvPr userDrawn="1"/>
        </p:nvCxnSpPr>
        <p:spPr>
          <a:xfrm flipV="1">
            <a:off x="1331201" y="-2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 userDrawn="1"/>
        </p:nvCxnSpPr>
        <p:spPr>
          <a:xfrm flipV="1">
            <a:off x="1413098" y="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 userDrawn="1"/>
        </p:nvCxnSpPr>
        <p:spPr>
          <a:xfrm flipV="1">
            <a:off x="1167408" y="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 userDrawn="1"/>
        </p:nvCxnSpPr>
        <p:spPr>
          <a:xfrm flipV="1">
            <a:off x="10113653" y="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 userDrawn="1"/>
        </p:nvCxnSpPr>
        <p:spPr>
          <a:xfrm flipV="1">
            <a:off x="10031756" y="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 userDrawn="1"/>
        </p:nvCxnSpPr>
        <p:spPr>
          <a:xfrm flipV="1">
            <a:off x="9949859" y="-1"/>
            <a:ext cx="0" cy="7218364"/>
          </a:xfrm>
          <a:prstGeom prst="line">
            <a:avLst/>
          </a:prstGeom>
          <a:ln w="38100">
            <a:solidFill>
              <a:srgbClr val="F7EEE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Рамка 16"/>
          <p:cNvSpPr/>
          <p:nvPr userDrawn="1"/>
        </p:nvSpPr>
        <p:spPr>
          <a:xfrm>
            <a:off x="0" y="-2"/>
            <a:ext cx="10399713" cy="7218364"/>
          </a:xfrm>
          <a:prstGeom prst="frame">
            <a:avLst>
              <a:gd name="adj1" fmla="val 1676"/>
            </a:avLst>
          </a:prstGeom>
          <a:solidFill>
            <a:srgbClr val="F7EEE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666" tIns="50333" rIns="100666" bIns="50333"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 userDrawn="1"/>
        </p:nvSpPr>
        <p:spPr>
          <a:xfrm rot="16200000">
            <a:off x="-479789" y="6604785"/>
            <a:ext cx="1114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dirty="0" smtClean="0">
                <a:solidFill>
                  <a:schemeClr val="bg2">
                    <a:lumMod val="25000"/>
                  </a:schemeClr>
                </a:solidFill>
                <a:latin typeface="Monotype Corsiva" pitchFamily="66" charset="0"/>
              </a:rPr>
              <a:t>Чайкина З.А.</a:t>
            </a:r>
            <a:endParaRPr lang="ru-RU" sz="1400" dirty="0">
              <a:solidFill>
                <a:schemeClr val="bg2">
                  <a:lumMod val="25000"/>
                </a:schemeClr>
              </a:solidFill>
              <a:latin typeface="Monotype Corsiva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30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06663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7499" indent="-377499" algn="l" defTabSz="1006663" rtl="0" eaLnBrk="1" latinLnBrk="0" hangingPunct="1">
        <a:spcBef>
          <a:spcPct val="20000"/>
        </a:spcBef>
        <a:buFont typeface="Arial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1pPr>
      <a:lvl2pPr marL="817914" indent="-314582" algn="l" defTabSz="1006663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58329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761660" indent="-251666" algn="l" defTabSz="1006663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64992" indent="-251666" algn="l" defTabSz="1006663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768323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271655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774986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278318" indent="-251666" algn="l" defTabSz="1006663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3331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6663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09994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13326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6657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19989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23320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26652" algn="l" defTabSz="1006663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407768" y="6057453"/>
            <a:ext cx="5563015" cy="1052605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2">
                    <a:lumMod val="50000"/>
                  </a:schemeClr>
                </a:solidFill>
              </a:rPr>
              <a:t>у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читель русского языка и литературы </a:t>
            </a:r>
          </a:p>
          <a:p>
            <a:r>
              <a:rPr lang="ru-RU" sz="2400" dirty="0" err="1" smtClean="0">
                <a:solidFill>
                  <a:schemeClr val="tx2">
                    <a:lumMod val="50000"/>
                  </a:schemeClr>
                </a:solidFill>
              </a:rPr>
              <a:t>Шубелева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</a:rPr>
              <a:t> Марина Евгеньевна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639" t="84071"/>
          <a:stretch/>
        </p:blipFill>
        <p:spPr>
          <a:xfrm>
            <a:off x="4839816" y="5036977"/>
            <a:ext cx="2758058" cy="126064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903712" y="800869"/>
            <a:ext cx="41764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338525" y="2457053"/>
            <a:ext cx="57606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/>
              <a:t>«ОТ ШКОЛЬНОГО УЧЕБНИКА К ЧИТАТЕЛЬСКОЙ ГРАМОТНОСТИ»</a:t>
            </a:r>
          </a:p>
          <a:p>
            <a:pPr algn="ctr"/>
            <a:r>
              <a:rPr lang="ru-RU" sz="3200" b="1" i="1" dirty="0" smtClean="0"/>
              <a:t>(технологические приемы </a:t>
            </a:r>
            <a:r>
              <a:rPr lang="ru-RU" sz="3200" b="1" i="1" dirty="0"/>
              <a:t>р</a:t>
            </a:r>
            <a:r>
              <a:rPr lang="ru-RU" sz="3200" b="1" i="1" dirty="0" smtClean="0"/>
              <a:t>аботы)</a:t>
            </a:r>
            <a:endParaRPr lang="ru-RU" sz="3200" b="1" i="1" dirty="0"/>
          </a:p>
        </p:txBody>
      </p:sp>
      <p:sp>
        <p:nvSpPr>
          <p:cNvPr id="4" name="TextBox 3"/>
          <p:cNvSpPr txBox="1"/>
          <p:nvPr/>
        </p:nvSpPr>
        <p:spPr>
          <a:xfrm>
            <a:off x="2607568" y="296813"/>
            <a:ext cx="705678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Государственное бюджетное общеобразовательное учреждение шкода № 449 Пушкинского района </a:t>
            </a:r>
            <a:endParaRPr lang="en-US" b="1" dirty="0" smtClean="0"/>
          </a:p>
          <a:p>
            <a:pPr algn="ctr"/>
            <a:r>
              <a:rPr lang="ru-RU" b="1" dirty="0" smtClean="0"/>
              <a:t>Санкт-Петербурга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96517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78218"/>
              </p:ext>
            </p:extLst>
          </p:nvPr>
        </p:nvGraphicFramePr>
        <p:xfrm>
          <a:off x="1815480" y="975381"/>
          <a:ext cx="7539056" cy="55446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769528"/>
                <a:gridCol w="3769528"/>
              </a:tblGrid>
              <a:tr h="1486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  </a:t>
                      </a:r>
                      <a:r>
                        <a:rPr lang="ru-RU" sz="800" dirty="0" err="1">
                          <a:effectLst/>
                        </a:rPr>
                        <a:t>космодорожник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А. Разрабатывает одежду с лечебными свойствами.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2.наладчик энергосетей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Б. Занимается оптимизацией режимов эксплуатации генерирующих мощностей с учетом климатических условий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921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3.рециклинг-технолог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В.Отвечает за разработку коридоров транспортных потоков.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59440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4 проектировщик нейроинтерфейсов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Г. Разрабатывает совместимые с нервной системой человека интерфейсы для управления компьютерами и роботами.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5 проектировщик «умных материалов»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Д. Обеспечивает расчетную безопасность энергосетей и утилизацию отходов.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6.урбанист-эколог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Е. Исследует поведение биологических систем в условиях новой планеты.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7.техно-стилист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Ж. 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Координирует работу команды, ставит чёткие тактические задачи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8. эксперт по здоровой одежде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З. Разрабатывает и внедряет технологии многократного использования материалов.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9. метеоэнергетик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И. Создаёт сплавы, меняющие свои свойства в зависимости от условий эксплуатации.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10 .космобиолог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К. Проектирует новые синтетические ткани и материалы с заданными свойствами.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11. конструктор новых металлов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Л. Разрабатывает материалы, меняющие свойства под необходимые задачи.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44580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12 конструктор проходческих команд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М. Проектирует новые города на основе экологических биотехнологий.</a:t>
                      </a:r>
                      <a:endParaRPr lang="ru-RU" sz="6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>
                          <a:effectLst/>
                        </a:rPr>
                        <a:t> </a:t>
                      </a:r>
                      <a:endParaRPr lang="ru-RU" sz="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  <a:tr h="2972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13. проектировщик новых тканей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Н. Дополняет одежду новыми полезными гаджетами.</a:t>
                      </a:r>
                      <a:endParaRPr lang="ru-RU" sz="6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800" dirty="0">
                          <a:effectLst/>
                        </a:rPr>
                        <a:t> </a:t>
                      </a:r>
                      <a:endParaRPr lang="ru-RU" sz="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298" marR="40298" marT="0" marB="0"/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327648" y="375526"/>
            <a:ext cx="5112568" cy="601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Соотнеси профессию и род деятельности.</a:t>
            </a:r>
            <a:endParaRPr kumimoji="0" lang="ru-RU" alt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4793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554" y="174943"/>
            <a:ext cx="7667742" cy="6022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531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62884" y="296813"/>
            <a:ext cx="7920879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1.Выписать из текста слова  или словосочетания, отражающие  способы, которые предлагали  ученые для упаковки пищи в </a:t>
            </a:r>
            <a:r>
              <a:rPr lang="ru-RU" dirty="0" err="1"/>
              <a:t>космосе.Подчеркнуть</a:t>
            </a:r>
            <a:r>
              <a:rPr lang="ru-RU" dirty="0"/>
              <a:t> одной чертой те, которые были  использованы на практике; двумя-те, которые  так и не были использованы.</a:t>
            </a:r>
          </a:p>
          <a:p>
            <a:r>
              <a:rPr lang="ru-RU" dirty="0"/>
              <a:t>2.Какой информации нет в предложенном тексте? Обведи букву выбранного варианта ответа.</a:t>
            </a:r>
          </a:p>
          <a:p>
            <a:r>
              <a:rPr lang="ru-RU" dirty="0"/>
              <a:t>А. До какой температуры может нагреть еду космическая печка.</a:t>
            </a:r>
          </a:p>
          <a:p>
            <a:r>
              <a:rPr lang="ru-RU" dirty="0"/>
              <a:t>Б.В каком году совершил свой полет Юрий Гагарин.</a:t>
            </a:r>
          </a:p>
          <a:p>
            <a:r>
              <a:rPr lang="ru-RU" dirty="0" err="1"/>
              <a:t>В.Какова</a:t>
            </a:r>
            <a:r>
              <a:rPr lang="ru-RU" dirty="0"/>
              <a:t> суточная норма  потребления космонавтом жиров.</a:t>
            </a:r>
          </a:p>
          <a:p>
            <a:r>
              <a:rPr lang="ru-RU" dirty="0" err="1"/>
              <a:t>Г.Отправляли</a:t>
            </a:r>
            <a:r>
              <a:rPr lang="ru-RU" dirty="0"/>
              <a:t> ли космонавтов в полеты ,длящиеся по несколько месяцев.</a:t>
            </a:r>
          </a:p>
          <a:p>
            <a:r>
              <a:rPr lang="ru-RU" dirty="0" err="1"/>
              <a:t>Д.Когда</a:t>
            </a:r>
            <a:r>
              <a:rPr lang="ru-RU" dirty="0"/>
              <a:t> примерно  люди стали задумываться над вопросом питания в космосе.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967608" y="4545285"/>
            <a:ext cx="5197475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/>
              <a:t>Лексика космоса.</a:t>
            </a:r>
          </a:p>
          <a:p>
            <a:pPr algn="ctr"/>
            <a:r>
              <a:rPr lang="ru-RU" b="1" dirty="0"/>
              <a:t>Далекий, близкий (антонимы)</a:t>
            </a:r>
          </a:p>
          <a:p>
            <a:pPr algn="ctr"/>
            <a:r>
              <a:rPr lang="ru-RU" b="1" dirty="0"/>
              <a:t>Завораживает, восхищает , очаровывает (синонимы)</a:t>
            </a:r>
          </a:p>
          <a:p>
            <a:pPr algn="ctr"/>
            <a:r>
              <a:rPr lang="ru-RU" b="1" dirty="0"/>
              <a:t>Я иду через тернии к звездам  (фразеологизм)</a:t>
            </a:r>
          </a:p>
          <a:p>
            <a:pPr algn="ctr"/>
            <a:r>
              <a:rPr lang="ru-RU" b="1" dirty="0"/>
              <a:t>Звезда (многозначное слово</a:t>
            </a:r>
            <a:r>
              <a:rPr lang="ru-RU" dirty="0"/>
              <a:t>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002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47" r="27646" b="28524"/>
          <a:stretch/>
        </p:blipFill>
        <p:spPr bwMode="auto">
          <a:xfrm>
            <a:off x="83258" y="2689338"/>
            <a:ext cx="3308020" cy="20069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" t="-317" r="-510" b="317"/>
          <a:stretch/>
        </p:blipFill>
        <p:spPr bwMode="auto">
          <a:xfrm>
            <a:off x="79632" y="178967"/>
            <a:ext cx="3308020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888" b="31126"/>
          <a:stretch/>
        </p:blipFill>
        <p:spPr bwMode="auto">
          <a:xfrm>
            <a:off x="233317" y="5238578"/>
            <a:ext cx="3000649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61"/>
          <a:stretch/>
        </p:blipFill>
        <p:spPr bwMode="auto">
          <a:xfrm>
            <a:off x="3335213" y="4194577"/>
            <a:ext cx="354022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10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27" t="26435" r="6100"/>
          <a:stretch/>
        </p:blipFill>
        <p:spPr bwMode="auto">
          <a:xfrm>
            <a:off x="6912479" y="4329261"/>
            <a:ext cx="3075710" cy="25225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3792" y="178967"/>
            <a:ext cx="4572000" cy="3429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1760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37534" r="7394" b="7054"/>
          <a:stretch/>
        </p:blipFill>
        <p:spPr bwMode="auto">
          <a:xfrm>
            <a:off x="4396623" y="2896669"/>
            <a:ext cx="2251330" cy="219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D:\Users\User\Documents\img20220328_2036195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554" r="60546" b="-1808"/>
          <a:stretch/>
        </p:blipFill>
        <p:spPr bwMode="auto">
          <a:xfrm rot="16200000">
            <a:off x="1905458" y="470697"/>
            <a:ext cx="1850329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D:\Users\User\Documents\img20220328_203734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147" r="58738" b="-1439"/>
          <a:stretch/>
        </p:blipFill>
        <p:spPr bwMode="auto">
          <a:xfrm rot="16200000">
            <a:off x="758530" y="4522115"/>
            <a:ext cx="1933532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Users\User\Documents\img20220328_2041195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01" r="60123"/>
          <a:stretch/>
        </p:blipFill>
        <p:spPr bwMode="auto">
          <a:xfrm rot="16200000">
            <a:off x="4199750" y="4704826"/>
            <a:ext cx="1963863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D:\Users\User\Documents\img20220328_2046113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4" r="61201"/>
          <a:stretch/>
        </p:blipFill>
        <p:spPr bwMode="auto">
          <a:xfrm rot="16200000">
            <a:off x="5169303" y="111342"/>
            <a:ext cx="1896961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D:\Users\User\Documents\img20220328_20480590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033" r="60277"/>
          <a:stretch/>
        </p:blipFill>
        <p:spPr bwMode="auto">
          <a:xfrm rot="16200000">
            <a:off x="1348966" y="2530945"/>
            <a:ext cx="2048807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D:\Users\User\Documents\img20220328_2050344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887" r="60086"/>
          <a:stretch/>
        </p:blipFill>
        <p:spPr bwMode="auto">
          <a:xfrm rot="16200000">
            <a:off x="7153667" y="1655370"/>
            <a:ext cx="1960682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D:\Users\User\Documents\img20220328_20520603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251" r="61317"/>
          <a:stretch/>
        </p:blipFill>
        <p:spPr bwMode="auto">
          <a:xfrm rot="16200000">
            <a:off x="7464192" y="3776614"/>
            <a:ext cx="1915697" cy="31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616028" y="169419"/>
            <a:ext cx="7812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ТЕХНОЛОГИЧЕСКИЕ ПРИЁМЫ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51080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:\Users\User\Documents\img20220328_193819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6" r="3020"/>
          <a:stretch/>
        </p:blipFill>
        <p:spPr bwMode="auto">
          <a:xfrm>
            <a:off x="6980059" y="3247144"/>
            <a:ext cx="2564299" cy="385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Users\User\Documents\img20220328_1940116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19" r="32151"/>
          <a:stretch/>
        </p:blipFill>
        <p:spPr bwMode="auto">
          <a:xfrm>
            <a:off x="1095400" y="579895"/>
            <a:ext cx="2764017" cy="39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Users\User\Documents\img20220328_1949506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380" r="36455"/>
          <a:stretch/>
        </p:blipFill>
        <p:spPr bwMode="auto">
          <a:xfrm rot="16200000">
            <a:off x="3619182" y="3784628"/>
            <a:ext cx="258488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80" y="871144"/>
            <a:ext cx="3825329" cy="23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239169" y="287508"/>
            <a:ext cx="538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ТЕХНОЛОГИЧЕСКИЕ ПРИЁМЫ</a:t>
            </a:r>
          </a:p>
        </p:txBody>
      </p:sp>
    </p:spTree>
    <p:extLst>
      <p:ext uri="{BB962C8B-B14F-4D97-AF65-F5344CB8AC3E}">
        <p14:creationId xmlns:p14="http://schemas.microsoft.com/office/powerpoint/2010/main" val="147436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D:\Users\User\Documents\img20220328_2003317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96" y="3240150"/>
            <a:ext cx="25472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D:\Users\User\Documents\img20220328_2006065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503161" y="2790151"/>
            <a:ext cx="3184045" cy="45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D:\Users\User\Documents\img20220328_201112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331" y="3587333"/>
            <a:ext cx="254724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D:\Users\User\Documents\img20220328_2019524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79" r="60757" b="-388"/>
          <a:stretch/>
        </p:blipFill>
        <p:spPr bwMode="auto">
          <a:xfrm rot="16200000">
            <a:off x="1206916" y="-350506"/>
            <a:ext cx="2449329" cy="40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D:\Users\User\Documents\img20220328_2021353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798" r="58319"/>
          <a:stretch/>
        </p:blipFill>
        <p:spPr bwMode="auto">
          <a:xfrm rot="16200000">
            <a:off x="6176864" y="149438"/>
            <a:ext cx="2473743" cy="3707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447581" y="296813"/>
            <a:ext cx="538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ТЕХНОЛОГИЧЕСКИЕ ПРИЁМЫ</a:t>
            </a:r>
          </a:p>
        </p:txBody>
      </p:sp>
    </p:spTree>
    <p:extLst>
      <p:ext uri="{BB962C8B-B14F-4D97-AF65-F5344CB8AC3E}">
        <p14:creationId xmlns:p14="http://schemas.microsoft.com/office/powerpoint/2010/main" val="205081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Users\User\Documents\img20220328_195425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0180" y="-262836"/>
            <a:ext cx="305668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D:\Users\User\Documents\img20220328_195610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399467" y="556933"/>
            <a:ext cx="3056685" cy="432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D:\Users\User\Documents\img20220328_1959334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364"/>
          <a:stretch/>
        </p:blipFill>
        <p:spPr bwMode="auto">
          <a:xfrm rot="16200000">
            <a:off x="5143945" y="2612775"/>
            <a:ext cx="2944502" cy="59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D:\Users\User\Documents\img20220328_200044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43" r="32796" b="38322"/>
          <a:stretch/>
        </p:blipFill>
        <p:spPr bwMode="auto">
          <a:xfrm rot="16200000">
            <a:off x="4630830" y="4427650"/>
            <a:ext cx="1769426" cy="3774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D:\Users\User\Documents\img20220328_2030134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5" t="54566" r="59110" b="-331"/>
          <a:stretch/>
        </p:blipFill>
        <p:spPr bwMode="auto">
          <a:xfrm rot="16200000">
            <a:off x="893498" y="2931259"/>
            <a:ext cx="1843644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D:\Users\User\Documents\img20220328_20323941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6" r="59999"/>
          <a:stretch/>
        </p:blipFill>
        <p:spPr bwMode="auto">
          <a:xfrm rot="16200000">
            <a:off x="738366" y="4864774"/>
            <a:ext cx="1787800" cy="28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09301" y="357632"/>
            <a:ext cx="538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/>
              <a:t>ТЕХНОЛОГИЧЕСКИЕ ПРИЁМЫ</a:t>
            </a:r>
          </a:p>
        </p:txBody>
      </p:sp>
    </p:spTree>
    <p:extLst>
      <p:ext uri="{BB962C8B-B14F-4D97-AF65-F5344CB8AC3E}">
        <p14:creationId xmlns:p14="http://schemas.microsoft.com/office/powerpoint/2010/main" val="319784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Users\User\Documents\img20220328_2009169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396945" y="1163620"/>
            <a:ext cx="4865197" cy="687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D:\Users\User\Documents\img20220328_2025305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230" r="60220"/>
          <a:stretch/>
        </p:blipFill>
        <p:spPr bwMode="auto">
          <a:xfrm rot="16200000">
            <a:off x="2436534" y="-480691"/>
            <a:ext cx="2213877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D:\Users\User\Documents\img20220328_2026141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776" r="59921"/>
          <a:stretch/>
        </p:blipFill>
        <p:spPr bwMode="auto">
          <a:xfrm rot="16200000">
            <a:off x="6953908" y="-514070"/>
            <a:ext cx="2266386" cy="3614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9077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D:\Users\User\Documents\img20220328_2100090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837" r="32038"/>
          <a:stretch/>
        </p:blipFill>
        <p:spPr bwMode="auto">
          <a:xfrm rot="16200000">
            <a:off x="1040208" y="1506830"/>
            <a:ext cx="4789821" cy="39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D:\Users\User\Documents\img20220328_2100580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" t="57573" r="31220" b="1505"/>
          <a:stretch/>
        </p:blipFill>
        <p:spPr bwMode="auto">
          <a:xfrm rot="16200000">
            <a:off x="5252994" y="2331907"/>
            <a:ext cx="4789820" cy="4032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7979" y="368821"/>
            <a:ext cx="53871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b="1" dirty="0"/>
              <a:t>ТЕХНОЛОГИЧЕСКИЕ ПРИЁМЫ</a:t>
            </a:r>
          </a:p>
        </p:txBody>
      </p:sp>
    </p:spTree>
    <p:extLst>
      <p:ext uri="{BB962C8B-B14F-4D97-AF65-F5344CB8AC3E}">
        <p14:creationId xmlns:p14="http://schemas.microsoft.com/office/powerpoint/2010/main" val="2970325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Users\User\Documents\img20220328_194154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208170" y="-527923"/>
            <a:ext cx="3642541" cy="51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D:\Users\User\Documents\img20220328_19423972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09" t="53167"/>
          <a:stretch/>
        </p:blipFill>
        <p:spPr bwMode="auto">
          <a:xfrm rot="5400000">
            <a:off x="4466071" y="1647576"/>
            <a:ext cx="1734269" cy="244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D:\Users\User\Documents\img20220328_1945141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247" r="34425"/>
          <a:stretch/>
        </p:blipFill>
        <p:spPr bwMode="auto">
          <a:xfrm rot="16200000">
            <a:off x="6831098" y="99012"/>
            <a:ext cx="3223751" cy="33873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D:\Users\User\Documents\img20220328_1947060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13" r="31643"/>
          <a:stretch/>
        </p:blipFill>
        <p:spPr bwMode="auto">
          <a:xfrm rot="5400000">
            <a:off x="6693061" y="3759401"/>
            <a:ext cx="3499823" cy="3182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D:\Users\User\Documents\img20220328_1952036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2715182" y="3258740"/>
            <a:ext cx="3184045" cy="45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4986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416" y="760313"/>
            <a:ext cx="4409280" cy="40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3552" y="357632"/>
            <a:ext cx="35283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ОПОРНЫЙ КОНСПЕКТ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3094335"/>
              </p:ext>
            </p:extLst>
          </p:nvPr>
        </p:nvGraphicFramePr>
        <p:xfrm>
          <a:off x="5559896" y="1736973"/>
          <a:ext cx="4494173" cy="43891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46857"/>
                <a:gridCol w="2247316"/>
              </a:tblGrid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1.Чтоб глаза вооружить 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 со звездами дружить.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Млечный Путь увидеть чтоб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Нужен мощный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7.НЛО летит к соседу 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 созвездья Андромеды.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нем от скуки волком воет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Злой зеленый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2.Телескопы сотни лет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Изучают жизнь планет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Нам расскажет обо все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Умный дядя-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8.Гуманоид с курса сбился.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 трех планетах заблудился.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Если звездной карты нету.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Не поможет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3.Астроном-он звездочет,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Знает все наперечет!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Только лучше звезд видна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 небе полная 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9.Свет быстрее всех летает.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Километры не считает.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Дарит Солнце жизнь планетам.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Нам –тепло,хвосты-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4.До Луны не может птица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Долететь и прилуниться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Но зато умеет это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Делать быстрая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10.Всё комета облетела,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Всё на небе осмотрела.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Видит –в космосе –нора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Это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5.У ракеты есть водитель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Невесомости любитель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По-английски «астронавт»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А по-русски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11.В Чёрных дырах темнота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Чем-то чёрным занята.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Ты окончил свой полет</a:t>
                      </a:r>
                      <a:endParaRPr lang="ru-RU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</a:rPr>
                        <a:t>Межпланетный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9551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6.Космонавт сидит в ракете,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Проклиная все на свете-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 орбите ,как назло,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Появилось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12.Звездолет-стальная птица,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От быстрее света мчится.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Познает на практике</a:t>
                      </a:r>
                      <a:endParaRPr lang="ru-RU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Звездные 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991944" y="944885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Словарная работа по теме «Лексика»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9301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</TotalTime>
  <Words>533</Words>
  <Application>Microsoft Office PowerPoint</Application>
  <PresentationFormat>Произвольный</PresentationFormat>
  <Paragraphs>113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34</cp:revision>
  <dcterms:created xsi:type="dcterms:W3CDTF">2022-02-12T16:44:14Z</dcterms:created>
  <dcterms:modified xsi:type="dcterms:W3CDTF">2022-03-28T18:49:47Z</dcterms:modified>
</cp:coreProperties>
</file>