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75" r:id="rId3"/>
    <p:sldId id="263" r:id="rId4"/>
    <p:sldId id="258" r:id="rId5"/>
    <p:sldId id="264" r:id="rId6"/>
    <p:sldId id="286" r:id="rId7"/>
    <p:sldId id="284" r:id="rId8"/>
    <p:sldId id="277" r:id="rId9"/>
    <p:sldId id="279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56FA5-B86B-4ED6-976F-D2C05CB14086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</dgm:pt>
    <dgm:pt modelId="{F0712B57-9ED3-4B4E-88A8-4BF5EE4204CF}">
      <dgm:prSet phldrT="[Текст]"/>
      <dgm:spPr/>
      <dgm:t>
        <a:bodyPr/>
        <a:lstStyle/>
        <a:p>
          <a:r>
            <a:rPr lang="ru-RU" b="1" u="sng" dirty="0">
              <a:solidFill>
                <a:schemeClr val="bg1"/>
              </a:solidFill>
            </a:rPr>
            <a:t>Прямой буллинг </a:t>
          </a:r>
          <a:r>
            <a:rPr lang="ru-RU" dirty="0"/>
            <a:t>имеет явное проявление в виде агрессии как физической (нападение, удары, отбирание и порча принадлежащих жертве вещей и де-нег и т.п.), так и вербальной (оскорбления, угрозы, насмешки, критика личных качеств, способностей, фактов биографии, внешности и т.п.). </a:t>
          </a:r>
        </a:p>
      </dgm:t>
    </dgm:pt>
    <dgm:pt modelId="{FC5DEA66-5B0B-4949-8D40-AC43583B89D4}" type="parTrans" cxnId="{047DC503-AE3D-44AC-9203-38617552E61D}">
      <dgm:prSet/>
      <dgm:spPr/>
      <dgm:t>
        <a:bodyPr/>
        <a:lstStyle/>
        <a:p>
          <a:endParaRPr lang="ru-RU"/>
        </a:p>
      </dgm:t>
    </dgm:pt>
    <dgm:pt modelId="{12046223-9AFF-4164-81FB-9A58EFD7EDC7}" type="sibTrans" cxnId="{047DC503-AE3D-44AC-9203-38617552E61D}">
      <dgm:prSet/>
      <dgm:spPr/>
      <dgm:t>
        <a:bodyPr/>
        <a:lstStyle/>
        <a:p>
          <a:endParaRPr lang="ru-RU"/>
        </a:p>
      </dgm:t>
    </dgm:pt>
    <dgm:pt modelId="{CA14220C-C717-4E89-9C53-F51C194B0C77}">
      <dgm:prSet phldrT="[Текст]" custT="1"/>
      <dgm:spPr/>
      <dgm:t>
        <a:bodyPr/>
        <a:lstStyle/>
        <a:p>
          <a:r>
            <a:rPr lang="ru-RU" sz="2400" b="1" u="sng" dirty="0">
              <a:solidFill>
                <a:schemeClr val="bg1"/>
              </a:solidFill>
            </a:rPr>
            <a:t>Косвенная форма </a:t>
          </a:r>
          <a:r>
            <a:rPr lang="ru-RU" sz="2000" dirty="0"/>
            <a:t>буллинга включает запугивания, манипуляции, распространение сплетен, бойкотирование и др. </a:t>
          </a:r>
        </a:p>
      </dgm:t>
    </dgm:pt>
    <dgm:pt modelId="{76AE704E-1DB7-4965-B738-779B2ADD9587}" type="parTrans" cxnId="{A941C6C5-09EE-44D9-ACB3-E1A3B7369CF3}">
      <dgm:prSet/>
      <dgm:spPr/>
      <dgm:t>
        <a:bodyPr/>
        <a:lstStyle/>
        <a:p>
          <a:endParaRPr lang="ru-RU"/>
        </a:p>
      </dgm:t>
    </dgm:pt>
    <dgm:pt modelId="{24551E21-7B52-4EC9-9BC4-210002AE0148}" type="sibTrans" cxnId="{A941C6C5-09EE-44D9-ACB3-E1A3B7369CF3}">
      <dgm:prSet/>
      <dgm:spPr/>
      <dgm:t>
        <a:bodyPr/>
        <a:lstStyle/>
        <a:p>
          <a:endParaRPr lang="ru-RU"/>
        </a:p>
      </dgm:t>
    </dgm:pt>
    <dgm:pt modelId="{7CDC820D-59A7-4CFF-97C6-46F4A3CC352D}">
      <dgm:prSet phldrT="[Текст]" custT="1"/>
      <dgm:spPr/>
      <dgm:t>
        <a:bodyPr/>
        <a:lstStyle/>
        <a:p>
          <a:r>
            <a:rPr lang="ru-RU" sz="1800" dirty="0"/>
            <a:t>– интернет-травля — это намеренные оскорбления, угрозы, сообщение другим компрометирующих данных с помощью современных средств коммуникации: электронной почты, Интернета, социальных сетей, блогов, чатов и т.д.</a:t>
          </a:r>
          <a:r>
            <a:rPr lang="ru-RU" sz="1800" b="1" dirty="0">
              <a:solidFill>
                <a:srgbClr val="FF0000"/>
              </a:solidFill>
            </a:rPr>
            <a:t> </a:t>
          </a:r>
          <a:r>
            <a:rPr lang="ru-RU" sz="2400" b="1" u="sng" dirty="0">
              <a:solidFill>
                <a:schemeClr val="bg1"/>
              </a:solidFill>
            </a:rPr>
            <a:t>Кибермоббинг и кибербуллинг </a:t>
          </a:r>
          <a:endParaRPr lang="ru-RU" sz="2400" u="sng" dirty="0">
            <a:solidFill>
              <a:schemeClr val="bg1"/>
            </a:solidFill>
          </a:endParaRPr>
        </a:p>
      </dgm:t>
    </dgm:pt>
    <dgm:pt modelId="{2F67F5EB-387B-4C3B-A246-ACE2B64470F2}" type="parTrans" cxnId="{066A2E45-56BA-49CD-8042-8BA4DAA4CD18}">
      <dgm:prSet/>
      <dgm:spPr/>
      <dgm:t>
        <a:bodyPr/>
        <a:lstStyle/>
        <a:p>
          <a:endParaRPr lang="ru-RU"/>
        </a:p>
      </dgm:t>
    </dgm:pt>
    <dgm:pt modelId="{AB913EA0-677A-48B1-A316-712B0685B416}" type="sibTrans" cxnId="{066A2E45-56BA-49CD-8042-8BA4DAA4CD18}">
      <dgm:prSet/>
      <dgm:spPr/>
      <dgm:t>
        <a:bodyPr/>
        <a:lstStyle/>
        <a:p>
          <a:endParaRPr lang="ru-RU"/>
        </a:p>
      </dgm:t>
    </dgm:pt>
    <dgm:pt modelId="{5E65FEA4-9C65-4654-B907-FC7BB42E01EE}" type="pres">
      <dgm:prSet presAssocID="{D4456FA5-B86B-4ED6-976F-D2C05CB14086}" presName="Name0" presStyleCnt="0">
        <dgm:presLayoutVars>
          <dgm:dir/>
          <dgm:resizeHandles val="exact"/>
        </dgm:presLayoutVars>
      </dgm:prSet>
      <dgm:spPr/>
    </dgm:pt>
    <dgm:pt modelId="{AA7087BB-17E2-4AAC-89A0-9B7F69B8B848}" type="pres">
      <dgm:prSet presAssocID="{D4456FA5-B86B-4ED6-976F-D2C05CB14086}" presName="bkgdShp" presStyleLbl="alignAccFollowNode1" presStyleIdx="0" presStyleCnt="1" custScaleY="100000" custLinFactNeighborX="-1669" custLinFactNeighborY="-12066"/>
      <dgm:spPr/>
    </dgm:pt>
    <dgm:pt modelId="{048496CB-8120-4785-9910-B4CB53224F46}" type="pres">
      <dgm:prSet presAssocID="{D4456FA5-B86B-4ED6-976F-D2C05CB14086}" presName="linComp" presStyleCnt="0"/>
      <dgm:spPr/>
    </dgm:pt>
    <dgm:pt modelId="{9C627277-B8F0-4627-9CC0-6378A1A80B11}" type="pres">
      <dgm:prSet presAssocID="{F0712B57-9ED3-4B4E-88A8-4BF5EE4204CF}" presName="compNode" presStyleCnt="0"/>
      <dgm:spPr/>
    </dgm:pt>
    <dgm:pt modelId="{93F3EAEB-47A3-4A58-88C1-3A857ADE1F3F}" type="pres">
      <dgm:prSet presAssocID="{F0712B57-9ED3-4B4E-88A8-4BF5EE4204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76101-AD28-4785-A66A-4569ED353F7D}" type="pres">
      <dgm:prSet presAssocID="{F0712B57-9ED3-4B4E-88A8-4BF5EE4204CF}" presName="invisiNode" presStyleLbl="node1" presStyleIdx="0" presStyleCnt="3"/>
      <dgm:spPr/>
    </dgm:pt>
    <dgm:pt modelId="{6287331E-C286-4D94-AB64-14F8DADC01BA}" type="pres">
      <dgm:prSet presAssocID="{F0712B57-9ED3-4B4E-88A8-4BF5EE4204CF}" presName="imagNode" presStyleLbl="fgImgPlace1" presStyleIdx="0" presStyleCnt="3" custScaleX="89393" custScaleY="126245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4D2299E2-21BA-4154-9F1C-B6C33016B831}" type="pres">
      <dgm:prSet presAssocID="{12046223-9AFF-4164-81FB-9A58EFD7ED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19E082-BF0A-4E96-8319-C4D556041230}" type="pres">
      <dgm:prSet presAssocID="{CA14220C-C717-4E89-9C53-F51C194B0C77}" presName="compNode" presStyleCnt="0"/>
      <dgm:spPr/>
    </dgm:pt>
    <dgm:pt modelId="{CB8E7A9D-7E76-4398-9CC8-D9E686269F5C}" type="pres">
      <dgm:prSet presAssocID="{CA14220C-C717-4E89-9C53-F51C194B0C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8E1A0-559D-4121-BEA9-A70DF2F34E81}" type="pres">
      <dgm:prSet presAssocID="{CA14220C-C717-4E89-9C53-F51C194B0C77}" presName="invisiNode" presStyleLbl="node1" presStyleIdx="1" presStyleCnt="3"/>
      <dgm:spPr/>
    </dgm:pt>
    <dgm:pt modelId="{B09229D3-8DDC-47D7-B0D0-1C3DF655ACF3}" type="pres">
      <dgm:prSet presAssocID="{CA14220C-C717-4E89-9C53-F51C194B0C77}" presName="imagNode" presStyleLbl="fgImgPlace1" presStyleIdx="1" presStyleCnt="3" custScaleX="97333" custScaleY="120819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43327119-FFD9-442C-8536-419BCE247504}" type="pres">
      <dgm:prSet presAssocID="{24551E21-7B52-4EC9-9BC4-210002AE01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893231-171E-4B54-A9B4-61223B9979A6}" type="pres">
      <dgm:prSet presAssocID="{7CDC820D-59A7-4CFF-97C6-46F4A3CC352D}" presName="compNode" presStyleCnt="0"/>
      <dgm:spPr/>
    </dgm:pt>
    <dgm:pt modelId="{FDD3F685-CAB7-4059-9EB3-3E9498404025}" type="pres">
      <dgm:prSet presAssocID="{7CDC820D-59A7-4CFF-97C6-46F4A3CC35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E01CB-6676-4662-B077-3D2709EAA2AA}" type="pres">
      <dgm:prSet presAssocID="{7CDC820D-59A7-4CFF-97C6-46F4A3CC352D}" presName="invisiNode" presStyleLbl="node1" presStyleIdx="2" presStyleCnt="3"/>
      <dgm:spPr/>
    </dgm:pt>
    <dgm:pt modelId="{1AB11E34-1987-4A20-831B-93B44277927C}" type="pres">
      <dgm:prSet presAssocID="{7CDC820D-59A7-4CFF-97C6-46F4A3CC352D}" presName="imagNode" presStyleLbl="fgImgPlace1" presStyleIdx="2" presStyleCnt="3" custScaleX="89231" custScaleY="120819"/>
      <dgm:spPr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</dgm:ptLst>
  <dgm:cxnLst>
    <dgm:cxn modelId="{066A2E45-56BA-49CD-8042-8BA4DAA4CD18}" srcId="{D4456FA5-B86B-4ED6-976F-D2C05CB14086}" destId="{7CDC820D-59A7-4CFF-97C6-46F4A3CC352D}" srcOrd="2" destOrd="0" parTransId="{2F67F5EB-387B-4C3B-A246-ACE2B64470F2}" sibTransId="{AB913EA0-677A-48B1-A316-712B0685B416}"/>
    <dgm:cxn modelId="{767CDDAD-FA71-4256-AABE-0AE8D54280B6}" type="presOf" srcId="{12046223-9AFF-4164-81FB-9A58EFD7EDC7}" destId="{4D2299E2-21BA-4154-9F1C-B6C33016B831}" srcOrd="0" destOrd="0" presId="urn:microsoft.com/office/officeart/2005/8/layout/pList2"/>
    <dgm:cxn modelId="{43EF3DEC-718F-445B-8D38-04AE8A1244EA}" type="presOf" srcId="{7CDC820D-59A7-4CFF-97C6-46F4A3CC352D}" destId="{FDD3F685-CAB7-4059-9EB3-3E9498404025}" srcOrd="0" destOrd="0" presId="urn:microsoft.com/office/officeart/2005/8/layout/pList2"/>
    <dgm:cxn modelId="{646AC6BF-5AFE-4DE1-97DB-B57818C864E9}" type="presOf" srcId="{CA14220C-C717-4E89-9C53-F51C194B0C77}" destId="{CB8E7A9D-7E76-4398-9CC8-D9E686269F5C}" srcOrd="0" destOrd="0" presId="urn:microsoft.com/office/officeart/2005/8/layout/pList2"/>
    <dgm:cxn modelId="{451DB7B7-2BBA-4DE3-87F6-78CFF3B790C1}" type="presOf" srcId="{F0712B57-9ED3-4B4E-88A8-4BF5EE4204CF}" destId="{93F3EAEB-47A3-4A58-88C1-3A857ADE1F3F}" srcOrd="0" destOrd="0" presId="urn:microsoft.com/office/officeart/2005/8/layout/pList2"/>
    <dgm:cxn modelId="{C23F603B-111E-445A-8453-B30394BA8DB0}" type="presOf" srcId="{24551E21-7B52-4EC9-9BC4-210002AE0148}" destId="{43327119-FFD9-442C-8536-419BCE247504}" srcOrd="0" destOrd="0" presId="urn:microsoft.com/office/officeart/2005/8/layout/pList2"/>
    <dgm:cxn modelId="{047DC503-AE3D-44AC-9203-38617552E61D}" srcId="{D4456FA5-B86B-4ED6-976F-D2C05CB14086}" destId="{F0712B57-9ED3-4B4E-88A8-4BF5EE4204CF}" srcOrd="0" destOrd="0" parTransId="{FC5DEA66-5B0B-4949-8D40-AC43583B89D4}" sibTransId="{12046223-9AFF-4164-81FB-9A58EFD7EDC7}"/>
    <dgm:cxn modelId="{A941C6C5-09EE-44D9-ACB3-E1A3B7369CF3}" srcId="{D4456FA5-B86B-4ED6-976F-D2C05CB14086}" destId="{CA14220C-C717-4E89-9C53-F51C194B0C77}" srcOrd="1" destOrd="0" parTransId="{76AE704E-1DB7-4965-B738-779B2ADD9587}" sibTransId="{24551E21-7B52-4EC9-9BC4-210002AE0148}"/>
    <dgm:cxn modelId="{6EE29590-62B3-4717-893C-9FF40A63FDD1}" type="presOf" srcId="{D4456FA5-B86B-4ED6-976F-D2C05CB14086}" destId="{5E65FEA4-9C65-4654-B907-FC7BB42E01EE}" srcOrd="0" destOrd="0" presId="urn:microsoft.com/office/officeart/2005/8/layout/pList2"/>
    <dgm:cxn modelId="{D54EEA7A-854D-4AC6-8657-5141F2A3C0BA}" type="presParOf" srcId="{5E65FEA4-9C65-4654-B907-FC7BB42E01EE}" destId="{AA7087BB-17E2-4AAC-89A0-9B7F69B8B848}" srcOrd="0" destOrd="0" presId="urn:microsoft.com/office/officeart/2005/8/layout/pList2"/>
    <dgm:cxn modelId="{E0D12EFA-EB38-45B8-A597-34F5525C594D}" type="presParOf" srcId="{5E65FEA4-9C65-4654-B907-FC7BB42E01EE}" destId="{048496CB-8120-4785-9910-B4CB53224F46}" srcOrd="1" destOrd="0" presId="urn:microsoft.com/office/officeart/2005/8/layout/pList2"/>
    <dgm:cxn modelId="{0F388467-19EA-4845-BA26-955A92A8FB25}" type="presParOf" srcId="{048496CB-8120-4785-9910-B4CB53224F46}" destId="{9C627277-B8F0-4627-9CC0-6378A1A80B11}" srcOrd="0" destOrd="0" presId="urn:microsoft.com/office/officeart/2005/8/layout/pList2"/>
    <dgm:cxn modelId="{320ED34A-72A6-4ECB-BA92-D1DE926A7934}" type="presParOf" srcId="{9C627277-B8F0-4627-9CC0-6378A1A80B11}" destId="{93F3EAEB-47A3-4A58-88C1-3A857ADE1F3F}" srcOrd="0" destOrd="0" presId="urn:microsoft.com/office/officeart/2005/8/layout/pList2"/>
    <dgm:cxn modelId="{FD6DE6E9-72D8-45BC-83D3-C497BBCF0542}" type="presParOf" srcId="{9C627277-B8F0-4627-9CC0-6378A1A80B11}" destId="{F1976101-AD28-4785-A66A-4569ED353F7D}" srcOrd="1" destOrd="0" presId="urn:microsoft.com/office/officeart/2005/8/layout/pList2"/>
    <dgm:cxn modelId="{2D642CCC-3F94-44C1-876E-61B85923542C}" type="presParOf" srcId="{9C627277-B8F0-4627-9CC0-6378A1A80B11}" destId="{6287331E-C286-4D94-AB64-14F8DADC01BA}" srcOrd="2" destOrd="0" presId="urn:microsoft.com/office/officeart/2005/8/layout/pList2"/>
    <dgm:cxn modelId="{2D12644C-D2D6-43AB-9C0C-5E1D9516B35A}" type="presParOf" srcId="{048496CB-8120-4785-9910-B4CB53224F46}" destId="{4D2299E2-21BA-4154-9F1C-B6C33016B831}" srcOrd="1" destOrd="0" presId="urn:microsoft.com/office/officeart/2005/8/layout/pList2"/>
    <dgm:cxn modelId="{C51596C0-E2EC-42EF-9D86-1A0946311F9D}" type="presParOf" srcId="{048496CB-8120-4785-9910-B4CB53224F46}" destId="{4719E082-BF0A-4E96-8319-C4D556041230}" srcOrd="2" destOrd="0" presId="urn:microsoft.com/office/officeart/2005/8/layout/pList2"/>
    <dgm:cxn modelId="{8394E249-1B03-48E7-80E3-E27BD8561EBF}" type="presParOf" srcId="{4719E082-BF0A-4E96-8319-C4D556041230}" destId="{CB8E7A9D-7E76-4398-9CC8-D9E686269F5C}" srcOrd="0" destOrd="0" presId="urn:microsoft.com/office/officeart/2005/8/layout/pList2"/>
    <dgm:cxn modelId="{E0FBA95E-2288-4682-AD55-EF4B5246331C}" type="presParOf" srcId="{4719E082-BF0A-4E96-8319-C4D556041230}" destId="{3528E1A0-559D-4121-BEA9-A70DF2F34E81}" srcOrd="1" destOrd="0" presId="urn:microsoft.com/office/officeart/2005/8/layout/pList2"/>
    <dgm:cxn modelId="{92E78318-9AF0-42DF-90A8-EE489F6EE8B9}" type="presParOf" srcId="{4719E082-BF0A-4E96-8319-C4D556041230}" destId="{B09229D3-8DDC-47D7-B0D0-1C3DF655ACF3}" srcOrd="2" destOrd="0" presId="urn:microsoft.com/office/officeart/2005/8/layout/pList2"/>
    <dgm:cxn modelId="{DCB91C62-603E-406C-907E-6DF7F48566D2}" type="presParOf" srcId="{048496CB-8120-4785-9910-B4CB53224F46}" destId="{43327119-FFD9-442C-8536-419BCE247504}" srcOrd="3" destOrd="0" presId="urn:microsoft.com/office/officeart/2005/8/layout/pList2"/>
    <dgm:cxn modelId="{8F0B7B03-A3A0-411D-8ED3-C036F967C550}" type="presParOf" srcId="{048496CB-8120-4785-9910-B4CB53224F46}" destId="{B4893231-171E-4B54-A9B4-61223B9979A6}" srcOrd="4" destOrd="0" presId="urn:microsoft.com/office/officeart/2005/8/layout/pList2"/>
    <dgm:cxn modelId="{26F1FF1A-1A49-4B06-9CA8-DC78180B7D01}" type="presParOf" srcId="{B4893231-171E-4B54-A9B4-61223B9979A6}" destId="{FDD3F685-CAB7-4059-9EB3-3E9498404025}" srcOrd="0" destOrd="0" presId="urn:microsoft.com/office/officeart/2005/8/layout/pList2"/>
    <dgm:cxn modelId="{2D6B21DB-1CE3-4EEA-8919-2935F5E3B0A2}" type="presParOf" srcId="{B4893231-171E-4B54-A9B4-61223B9979A6}" destId="{B78E01CB-6676-4662-B077-3D2709EAA2AA}" srcOrd="1" destOrd="0" presId="urn:microsoft.com/office/officeart/2005/8/layout/pList2"/>
    <dgm:cxn modelId="{C7C12E1F-8FE6-45A4-909D-4876034C62D0}" type="presParOf" srcId="{B4893231-171E-4B54-A9B4-61223B9979A6}" destId="{1AB11E34-1987-4A20-831B-93B44277927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87BB-17E2-4AAC-89A0-9B7F69B8B848}">
      <dsp:nvSpPr>
        <dsp:cNvPr id="0" name=""/>
        <dsp:cNvSpPr/>
      </dsp:nvSpPr>
      <dsp:spPr>
        <a:xfrm>
          <a:off x="0" y="0"/>
          <a:ext cx="12095679" cy="29845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87331E-C286-4D94-AB64-14F8DADC01BA}">
      <dsp:nvSpPr>
        <dsp:cNvPr id="0" name=""/>
        <dsp:cNvSpPr/>
      </dsp:nvSpPr>
      <dsp:spPr>
        <a:xfrm>
          <a:off x="551309" y="110732"/>
          <a:ext cx="3176227" cy="2763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3EAEB-47A3-4A58-88C1-3A857ADE1F3F}">
      <dsp:nvSpPr>
        <dsp:cNvPr id="0" name=""/>
        <dsp:cNvSpPr/>
      </dsp:nvSpPr>
      <dsp:spPr>
        <a:xfrm rot="10800000">
          <a:off x="362870" y="2984565"/>
          <a:ext cx="3553105" cy="36478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>
              <a:solidFill>
                <a:schemeClr val="bg1"/>
              </a:solidFill>
            </a:rPr>
            <a:t>Прямой буллинг </a:t>
          </a:r>
          <a:r>
            <a:rPr lang="ru-RU" sz="1700" kern="1200" dirty="0"/>
            <a:t>имеет явное проявление в виде агрессии как физической (нападение, удары, отбирание и порча принадлежащих жертве вещей и де-нег и т.п.), так и вербальной (оскорбления, угрозы, насмешки, критика личных качеств, способностей, фактов биографии, внешности и т.п.). </a:t>
          </a:r>
        </a:p>
      </dsp:txBody>
      <dsp:txXfrm rot="10800000">
        <a:off x="472140" y="2984565"/>
        <a:ext cx="3334565" cy="3538532"/>
      </dsp:txXfrm>
    </dsp:sp>
    <dsp:sp modelId="{B09229D3-8DDC-47D7-B0D0-1C3DF655ACF3}">
      <dsp:nvSpPr>
        <dsp:cNvPr id="0" name=""/>
        <dsp:cNvSpPr/>
      </dsp:nvSpPr>
      <dsp:spPr>
        <a:xfrm>
          <a:off x="4318667" y="170111"/>
          <a:ext cx="3458344" cy="26443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E7A9D-7E76-4398-9CC8-D9E686269F5C}">
      <dsp:nvSpPr>
        <dsp:cNvPr id="0" name=""/>
        <dsp:cNvSpPr/>
      </dsp:nvSpPr>
      <dsp:spPr>
        <a:xfrm rot="10800000">
          <a:off x="4271286" y="2984565"/>
          <a:ext cx="3553105" cy="36478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>
              <a:solidFill>
                <a:schemeClr val="bg1"/>
              </a:solidFill>
            </a:rPr>
            <a:t>Косвенная форма </a:t>
          </a:r>
          <a:r>
            <a:rPr lang="ru-RU" sz="2000" kern="1200" dirty="0"/>
            <a:t>буллинга включает запугивания, манипуляции, распространение сплетен, бойкотирование и др. </a:t>
          </a:r>
        </a:p>
      </dsp:txBody>
      <dsp:txXfrm rot="10800000">
        <a:off x="4380556" y="2984565"/>
        <a:ext cx="3334565" cy="3538532"/>
      </dsp:txXfrm>
    </dsp:sp>
    <dsp:sp modelId="{1AB11E34-1987-4A20-831B-93B44277927C}">
      <dsp:nvSpPr>
        <dsp:cNvPr id="0" name=""/>
        <dsp:cNvSpPr/>
      </dsp:nvSpPr>
      <dsp:spPr>
        <a:xfrm>
          <a:off x="8371019" y="170111"/>
          <a:ext cx="3170471" cy="26443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3F685-CAB7-4059-9EB3-3E9498404025}">
      <dsp:nvSpPr>
        <dsp:cNvPr id="0" name=""/>
        <dsp:cNvSpPr/>
      </dsp:nvSpPr>
      <dsp:spPr>
        <a:xfrm rot="10800000">
          <a:off x="8179702" y="2984565"/>
          <a:ext cx="3553105" cy="36478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– интернет-травля — это намеренные оскорбления, угрозы, сообщение другим компрометирующих данных с помощью современных средств коммуникации: электронной почты, Интернета, социальных сетей, блогов, чатов и т.д.</a:t>
          </a:r>
          <a:r>
            <a:rPr lang="ru-RU" sz="1800" b="1" kern="1200" dirty="0">
              <a:solidFill>
                <a:srgbClr val="FF0000"/>
              </a:solidFill>
            </a:rPr>
            <a:t> </a:t>
          </a:r>
          <a:r>
            <a:rPr lang="ru-RU" sz="2400" b="1" u="sng" kern="1200" dirty="0">
              <a:solidFill>
                <a:schemeClr val="bg1"/>
              </a:solidFill>
            </a:rPr>
            <a:t>Кибермоббинг и кибербуллинг </a:t>
          </a:r>
          <a:endParaRPr lang="ru-RU" sz="2400" u="sng" kern="1200" dirty="0">
            <a:solidFill>
              <a:schemeClr val="bg1"/>
            </a:solidFill>
          </a:endParaRPr>
        </a:p>
      </dsp:txBody>
      <dsp:txXfrm rot="10800000">
        <a:off x="8288972" y="2984565"/>
        <a:ext cx="3334565" cy="3538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4063-EB75-4A58-A072-7916A9FCA701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FAC2-3452-4F10-80B6-38FE9B9BA0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13038"/>
            <a:ext cx="8911687" cy="150752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atin typeface="Book Antiqua" panose="02040602050305030304" pitchFamily="18" charset="0"/>
              </a:rPr>
              <a:t>Буллинг, как причина возникновения суицидального поведения несовершеннолетних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515762" y="1972703"/>
            <a:ext cx="1285103" cy="576262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01731" y="2067697"/>
            <a:ext cx="5903900" cy="3385452"/>
          </a:xfrm>
        </p:spPr>
        <p:txBody>
          <a:bodyPr/>
          <a:lstStyle/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1674044089_gas-kvas-com-p-risunki-na-temu-bulling-v-shkole-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127" y="1715008"/>
            <a:ext cx="4049470" cy="2946139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1674058048_gas-kvas-com-p-risunok-na-temu-bulling-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99610" y="2067697"/>
            <a:ext cx="5871705" cy="338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памяток для подростков</a:t>
            </a:r>
            <a:endParaRPr lang="ru-RU" dirty="0"/>
          </a:p>
        </p:txBody>
      </p:sp>
      <p:pic>
        <p:nvPicPr>
          <p:cNvPr id="2050" name="Picture 2" descr="C:\Users\Пользователь\Desktop\10001012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5677" y="1951898"/>
            <a:ext cx="3385750" cy="3995473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343648_html_e3d7f153780a681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067" y="1904876"/>
            <a:ext cx="5264873" cy="408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FE26B-54F2-4B3A-8A5E-CE252FD5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93" y="2624446"/>
            <a:ext cx="1964377" cy="534390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0744A9B-A314-4065-895A-2E6A73321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162768"/>
              </p:ext>
            </p:extLst>
          </p:nvPr>
        </p:nvGraphicFramePr>
        <p:xfrm>
          <a:off x="96321" y="0"/>
          <a:ext cx="12095679" cy="663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1672"/>
            <a:ext cx="8911687" cy="748145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Book Antiqua" panose="02040602050305030304" pitchFamily="18" charset="0"/>
              </a:rPr>
              <a:t>Признаки школьной травли: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582" y="969818"/>
            <a:ext cx="9818254" cy="570807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 Antiqua" panose="02040602050305030304" pitchFamily="18" charset="0"/>
              </a:rPr>
              <a:t>Ребенок постоянно находится в подавленном настроении;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Стал получать плохие отметки, замечания;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Ищет предлог, чтобы не идти в школу;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По дороге в школу и домой выбирает обходные маршруты;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Приходит с испорченной или в грязной одежде, порванными учебниками и тетрадями;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То и дело </a:t>
            </a:r>
            <a:r>
              <a:rPr lang="en-US" sz="2400" dirty="0">
                <a:latin typeface="Book Antiqua" panose="02040602050305030304" pitchFamily="18" charset="0"/>
              </a:rPr>
              <a:t>“</a:t>
            </a:r>
            <a:r>
              <a:rPr lang="ru-RU" sz="2400" dirty="0">
                <a:latin typeface="Book Antiqua" panose="02040602050305030304" pitchFamily="18" charset="0"/>
              </a:rPr>
              <a:t>теряет</a:t>
            </a:r>
            <a:r>
              <a:rPr lang="en-US" sz="2400" dirty="0">
                <a:latin typeface="Book Antiqua" panose="02040602050305030304" pitchFamily="18" charset="0"/>
              </a:rPr>
              <a:t>”</a:t>
            </a:r>
            <a:r>
              <a:rPr lang="ru-RU" sz="2400" dirty="0">
                <a:latin typeface="Book Antiqua" panose="02040602050305030304" pitchFamily="18" charset="0"/>
              </a:rPr>
              <a:t> вещи и карманные деньги;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Не выходит играть во двор;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Часто приходит с синяками и ссадинами;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Не встречается с одноклассниками, не приглашает их домой и не ходит в гости;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Стал замкнут, вспыльчив.</a:t>
            </a:r>
          </a:p>
          <a:p>
            <a:endParaRPr lang="ru-RU" sz="2200" dirty="0">
              <a:latin typeface="Book Antiqua" panose="02040602050305030304" pitchFamily="18" charset="0"/>
            </a:endParaRPr>
          </a:p>
          <a:p>
            <a:endParaRPr lang="ru-RU" sz="2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97164"/>
            <a:ext cx="8911687" cy="858981"/>
          </a:xfrm>
        </p:spPr>
        <p:txBody>
          <a:bodyPr/>
          <a:lstStyle/>
          <a:p>
            <a:pPr algn="r"/>
            <a:r>
              <a:rPr lang="ru-RU" dirty="0">
                <a:latin typeface="Book Antiqua" panose="02040602050305030304" pitchFamily="18" charset="0"/>
              </a:rPr>
              <a:t>Типичные ошибки взрослых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39273"/>
            <a:ext cx="9205624" cy="50522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Проблемы ребенка для нас не существенные;</a:t>
            </a:r>
          </a:p>
          <a:p>
            <a:r>
              <a:rPr lang="ru-RU" sz="2400" dirty="0" smtClean="0">
                <a:latin typeface="Book Antiqua" panose="02040602050305030304" pitchFamily="18" charset="0"/>
              </a:rPr>
              <a:t>Сами разберутся;</a:t>
            </a:r>
          </a:p>
          <a:p>
            <a:r>
              <a:rPr lang="ru-RU" sz="2400" dirty="0" smtClean="0">
                <a:latin typeface="Book Antiqua" panose="02040602050305030304" pitchFamily="18" charset="0"/>
              </a:rPr>
              <a:t>Делать вид, что ничего не происходит;</a:t>
            </a:r>
          </a:p>
          <a:p>
            <a:r>
              <a:rPr lang="ru-RU" sz="2400" dirty="0" smtClean="0">
                <a:latin typeface="Book Antiqua" panose="02040602050305030304" pitchFamily="18" charset="0"/>
              </a:rPr>
              <a:t>Ждать</a:t>
            </a:r>
            <a:r>
              <a:rPr lang="ru-RU" sz="2400" dirty="0">
                <a:latin typeface="Book Antiqua" panose="02040602050305030304" pitchFamily="18" charset="0"/>
              </a:rPr>
              <a:t>, что само пройдет;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Оправдывать, объясняя;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Путать травлю и </a:t>
            </a:r>
            <a:r>
              <a:rPr lang="ru-RU" sz="2400" dirty="0" smtClean="0">
                <a:latin typeface="Book Antiqua" panose="02040602050305030304" pitchFamily="18" charset="0"/>
              </a:rPr>
              <a:t>непопулярность;</a:t>
            </a:r>
          </a:p>
          <a:p>
            <a:r>
              <a:rPr lang="ru-RU" sz="2400" dirty="0" smtClean="0">
                <a:latin typeface="Book Antiqua" panose="02040602050305030304" pitchFamily="18" charset="0"/>
              </a:rPr>
              <a:t>Считать </a:t>
            </a:r>
            <a:r>
              <a:rPr lang="ru-RU" sz="2400" dirty="0">
                <a:latin typeface="Book Antiqua" panose="02040602050305030304" pitchFamily="18" charset="0"/>
              </a:rPr>
              <a:t>травлю проблемой жертвы;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Считать травлю проблемой личностей, а не группы;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Давить на жалость;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Принимать правила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7090"/>
            <a:ext cx="8911687" cy="56341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atin typeface="Book Antiqua" panose="02040602050305030304" pitchFamily="18" charset="0"/>
              </a:rPr>
              <a:t>Последствия для жертвы травли могут быть: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582" y="969818"/>
            <a:ext cx="9818254" cy="5708074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Book Antiqua" panose="02040602050305030304" pitchFamily="18" charset="0"/>
              </a:rPr>
              <a:t>Трудности в учебе, невозможность сосредоточиться из-за постоянного стресса;</a:t>
            </a:r>
          </a:p>
          <a:p>
            <a:r>
              <a:rPr lang="ru-RU" sz="2200" dirty="0">
                <a:latin typeface="Book Antiqua" panose="02040602050305030304" pitchFamily="18" charset="0"/>
              </a:rPr>
              <a:t>Многочисленные пропуски занятий, потому что идти в школу страшно и находиться там мучительно;</a:t>
            </a:r>
          </a:p>
          <a:p>
            <a:r>
              <a:rPr lang="ru-RU" sz="2200" dirty="0">
                <a:latin typeface="Book Antiqua" panose="02040602050305030304" pitchFamily="18" charset="0"/>
              </a:rPr>
              <a:t>Устойчиво сниженная самооценка, неверие в свои силы, искаженный образ себя как </a:t>
            </a:r>
            <a:r>
              <a:rPr lang="en-US" sz="2200" dirty="0">
                <a:latin typeface="Book Antiqua" panose="02040602050305030304" pitchFamily="18" charset="0"/>
              </a:rPr>
              <a:t>“</a:t>
            </a:r>
            <a:r>
              <a:rPr lang="ru-RU" sz="2200" i="1" dirty="0">
                <a:latin typeface="Book Antiqua" panose="02040602050305030304" pitchFamily="18" charset="0"/>
              </a:rPr>
              <a:t>ущербного</a:t>
            </a:r>
            <a:r>
              <a:rPr lang="en-US" sz="2200" dirty="0">
                <a:latin typeface="Book Antiqua" panose="02040602050305030304" pitchFamily="18" charset="0"/>
              </a:rPr>
              <a:t>”</a:t>
            </a:r>
            <a:r>
              <a:rPr lang="ru-RU" sz="2200" dirty="0">
                <a:latin typeface="Book Antiqua" panose="02040602050305030304" pitchFamily="18" charset="0"/>
              </a:rPr>
              <a:t>, не такого как надо;</a:t>
            </a:r>
          </a:p>
          <a:p>
            <a:r>
              <a:rPr lang="ru-RU" sz="2200" dirty="0">
                <a:latin typeface="Book Antiqua" panose="02040602050305030304" pitchFamily="18" charset="0"/>
              </a:rPr>
              <a:t>Тревожные расстройства, в </a:t>
            </a:r>
            <a:r>
              <a:rPr lang="ru-RU" sz="2200" dirty="0" err="1">
                <a:latin typeface="Book Antiqua" panose="02040602050305030304" pitchFamily="18" charset="0"/>
              </a:rPr>
              <a:t>т.ч</a:t>
            </a:r>
            <a:r>
              <a:rPr lang="ru-RU" sz="2200" dirty="0">
                <a:latin typeface="Book Antiqua" panose="02040602050305030304" pitchFamily="18" charset="0"/>
              </a:rPr>
              <a:t>. стойкие и тяжелые формы;</a:t>
            </a:r>
          </a:p>
          <a:p>
            <a:r>
              <a:rPr lang="ru-RU" sz="2200" dirty="0">
                <a:latin typeface="Book Antiqua" panose="02040602050305030304" pitchFamily="18" charset="0"/>
              </a:rPr>
              <a:t>Депрессивные расстройства, в </a:t>
            </a:r>
            <a:r>
              <a:rPr lang="ru-RU" sz="2200" dirty="0" err="1">
                <a:latin typeface="Book Antiqua" panose="02040602050305030304" pitchFamily="18" charset="0"/>
              </a:rPr>
              <a:t>т.ч</a:t>
            </a:r>
            <a:r>
              <a:rPr lang="ru-RU" sz="2200" dirty="0">
                <a:latin typeface="Book Antiqua" panose="02040602050305030304" pitchFamily="18" charset="0"/>
              </a:rPr>
              <a:t>. стойкие и тяжелые формы;</a:t>
            </a:r>
          </a:p>
          <a:p>
            <a:r>
              <a:rPr lang="ru-RU" sz="2200" dirty="0">
                <a:latin typeface="Book Antiqua" panose="02040602050305030304" pitchFamily="18" charset="0"/>
              </a:rPr>
              <a:t>Социальные неврозы, сложности с общением, с завязыванием и поддержанием социальных связей, которые будут оставаться долгие годы после школы;</a:t>
            </a:r>
          </a:p>
          <a:p>
            <a:r>
              <a:rPr lang="ru-RU" sz="2200" dirty="0">
                <a:latin typeface="Book Antiqua" panose="02040602050305030304" pitchFamily="18" charset="0"/>
              </a:rPr>
              <a:t>Психосоматические (обусловленные стрессом) заболевания, которые так же могут быть длительными и устойчивыми к лечению;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Суицидальные мысли и попытки, которые отмечаются у жертв травли в 5 раз чаще, чем у остальных школьников.</a:t>
            </a:r>
          </a:p>
          <a:p>
            <a:endParaRPr lang="ru-RU" sz="2200" dirty="0">
              <a:latin typeface="Book Antiqua" panose="02040602050305030304" pitchFamily="18" charset="0"/>
            </a:endParaRPr>
          </a:p>
          <a:p>
            <a:endParaRPr lang="ru-RU" sz="2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6535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«Сами 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разберутся»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(2020) — документальный фильм, в котором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рассказываются истории нескольких героев, столкнувшихся с проблемой травли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. </a:t>
            </a:r>
            <a:r>
              <a:rPr lang="ru-RU" sz="2400" dirty="0" smtClean="0">
                <a:solidFill>
                  <a:srgbClr val="333333"/>
                </a:solidFill>
                <a:latin typeface="YS Text"/>
              </a:rPr>
              <a:t/>
            </a:r>
            <a:br>
              <a:rPr lang="ru-RU" sz="2400" dirty="0" smtClean="0">
                <a:solidFill>
                  <a:srgbClr val="333333"/>
                </a:solidFill>
                <a:latin typeface="YS Text"/>
              </a:rPr>
            </a:br>
            <a:r>
              <a:rPr lang="ru-RU" sz="2000" dirty="0" smtClean="0">
                <a:solidFill>
                  <a:srgbClr val="333333"/>
                </a:solidFill>
                <a:latin typeface="YS Text"/>
              </a:rPr>
              <a:t>Режиссёр 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фильма — Сергей Хазов-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Кассиа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YS Text"/>
              </a:rPr>
            </a:br>
            <a:r>
              <a:rPr lang="ru-RU" sz="2400" dirty="0">
                <a:solidFill>
                  <a:srgbClr val="333333"/>
                </a:solidFill>
                <a:latin typeface="YS Text"/>
              </a:rPr>
              <a:t> </a:t>
            </a:r>
            <a:br>
              <a:rPr lang="ru-RU" sz="2400" dirty="0">
                <a:solidFill>
                  <a:srgbClr val="333333"/>
                </a:solidFill>
                <a:latin typeface="YS Text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2335876"/>
            <a:ext cx="4313864" cy="357534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YS Text"/>
              </a:rPr>
              <a:t>«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Среди персонажей: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мать девочки, которая покончила с собой из-за травли в школе;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вчерашние подростки, пережившие издевательства и оставшиеся с тяжёлыми эмоциональными ранами;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девушка, которая сама занималась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буллингом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и теперь осознаёт свои ошибки. 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277686"/>
            <a:ext cx="4313238" cy="36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Агрессоры часто не считают, что делаю что-то плохое. Более того, не думаю, что жертва травли может страдать: она сама виновата, да и они же </a:t>
            </a:r>
            <a:r>
              <a:rPr lang="ru-RU" sz="2000" b="1" dirty="0" smtClean="0"/>
              <a:t>ПРОСТО ШУТЯТ.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0" name="Picture 2" descr="https://cdn-irec.r-99.com/sites/default/files/imagecache/copyright1/user-images/1502324/uB9XW88ETDdRHpsaFDF7K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133600"/>
            <a:ext cx="7556500" cy="38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4 МАЯ </a:t>
            </a:r>
            <a:r>
              <a:rPr lang="ru-RU" dirty="0" smtClean="0"/>
              <a:t>ВО ВСЕМ МИРНЕ ОТМЕЧАЕТСЯ ДЕНЬ БОРЬБЫ С БУЛЛИНГОМ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45097B-DB64-49E3-A2E3-8EAA4F68A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2759825" y="1905001"/>
            <a:ext cx="8553796" cy="430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8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96" y="556953"/>
            <a:ext cx="9035935" cy="58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464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Times New Roman</vt:lpstr>
      <vt:lpstr>Wingdings 3</vt:lpstr>
      <vt:lpstr>YS Text</vt:lpstr>
      <vt:lpstr>Легкий дым</vt:lpstr>
      <vt:lpstr>Буллинг, как причина возникновения суицидального поведения несовершеннолетних</vt:lpstr>
      <vt:lpstr>Формы</vt:lpstr>
      <vt:lpstr>Признаки школьной травли:</vt:lpstr>
      <vt:lpstr>Типичные ошибки взрослых</vt:lpstr>
      <vt:lpstr>Последствия для жертвы травли могут быть:</vt:lpstr>
      <vt:lpstr>«Сами разберутся» (2020) — документальный фильм, в котором рассказываются истории нескольких героев, столкнувшихся с проблемой травли.  Режиссёр фильма — Сергей Хазов-Кассиа.   </vt:lpstr>
      <vt:lpstr>Агрессоры часто не считают, что делаю что-то плохое. Более того, не думаю, что жертва травли может страдать: она сама виновата, да и они же ПРОСТО ШУТЯТ. </vt:lpstr>
      <vt:lpstr>4 МАЯ ВО ВСЕМ МИРНЕ ОТМЕЧАЕТСЯ ДЕНЬ БОРЬБЫ С БУЛЛИНГОМ</vt:lpstr>
      <vt:lpstr>Презентация PowerPoint</vt:lpstr>
      <vt:lpstr>Формы памяток для подростков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63</cp:revision>
  <cp:lastPrinted>2025-04-18T10:25:21Z</cp:lastPrinted>
  <dcterms:created xsi:type="dcterms:W3CDTF">2021-02-19T07:24:00Z</dcterms:created>
  <dcterms:modified xsi:type="dcterms:W3CDTF">2025-04-18T11:24:57Z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58E79D5495CB45AD92300E01A44554EE_12</vt:lpwstr>
  </property>
  <property fmtid="{D5CDD505-2E9C-101B-9397-08002B2CF9AE}" pid="3" name="KSOProductBuildVer">
    <vt:lpwstr>1049-12.2.0.20782</vt:lpwstr>
  </property>
</Properties>
</file>